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5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5" name="Date Placeholder 14"/>
          <p:cNvSpPr>
            <a:spLocks noGrp="1"/>
          </p:cNvSpPr>
          <p:nvPr>
            <p:ph type="dt" sz="half" idx="10"/>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16" name="Slide Number Placeholder 15"/>
          <p:cNvSpPr>
            <a:spLocks noGrp="1"/>
          </p:cNvSpPr>
          <p:nvPr>
            <p:ph type="sldNum" sz="quarter" idx="11"/>
          </p:nvPr>
        </p:nvSpPr>
        <p:spPr/>
        <p:txBody>
          <a:bodyPr/>
          <a:lstStyle/>
          <a:p>
            <a:fld id="{C2FC2D0D-E2B0-4319-8872-C9662EE65C01}" type="slidenum">
              <a:rPr lang="en-ZA" smtClean="0">
                <a:solidFill>
                  <a:srgbClr val="FEFAC9"/>
                </a:solidFill>
              </a:rPr>
              <a:pPr/>
              <a:t>‹#›</a:t>
            </a:fld>
            <a:endParaRPr lang="en-ZA">
              <a:solidFill>
                <a:srgbClr val="FEFAC9"/>
              </a:solidFill>
            </a:endParaRPr>
          </a:p>
        </p:txBody>
      </p:sp>
      <p:sp>
        <p:nvSpPr>
          <p:cNvPr id="17" name="Footer Placeholder 16"/>
          <p:cNvSpPr>
            <a:spLocks noGrp="1"/>
          </p:cNvSpPr>
          <p:nvPr>
            <p:ph type="ftr" sz="quarter" idx="12"/>
          </p:nvPr>
        </p:nvSpPr>
        <p:spPr/>
        <p:txBody>
          <a:bodyPr/>
          <a:lstStyle/>
          <a:p>
            <a:endParaRPr lang="en-ZA">
              <a:solidFill>
                <a:srgbClr val="FEFAC9"/>
              </a:solidFill>
            </a:endParaRPr>
          </a:p>
        </p:txBody>
      </p:sp>
    </p:spTree>
    <p:extLst>
      <p:ext uri="{BB962C8B-B14F-4D97-AF65-F5344CB8AC3E}">
        <p14:creationId xmlns:p14="http://schemas.microsoft.com/office/powerpoint/2010/main" val="289879752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15" name="Slide Number Placeholder 14"/>
          <p:cNvSpPr>
            <a:spLocks noGrp="1"/>
          </p:cNvSpPr>
          <p:nvPr>
            <p:ph type="sldNum" sz="quarter" idx="15"/>
          </p:nvPr>
        </p:nvSpPr>
        <p:spPr/>
        <p:txBody>
          <a:bodyPr/>
          <a:lstStyle>
            <a:lvl1pPr algn="ctr">
              <a:defRPr/>
            </a:lvl1pPr>
          </a:lstStyle>
          <a:p>
            <a:fld id="{C2FC2D0D-E2B0-4319-8872-C9662EE65C01}" type="slidenum">
              <a:rPr lang="en-ZA" smtClean="0">
                <a:solidFill>
                  <a:srgbClr val="FEFAC9"/>
                </a:solidFill>
              </a:rPr>
              <a:pPr/>
              <a:t>‹#›</a:t>
            </a:fld>
            <a:endParaRPr lang="en-ZA">
              <a:solidFill>
                <a:srgbClr val="FEFAC9"/>
              </a:solidFill>
            </a:endParaRPr>
          </a:p>
        </p:txBody>
      </p:sp>
      <p:sp>
        <p:nvSpPr>
          <p:cNvPr id="16" name="Footer Placeholder 15"/>
          <p:cNvSpPr>
            <a:spLocks noGrp="1"/>
          </p:cNvSpPr>
          <p:nvPr>
            <p:ph type="ftr" sz="quarter" idx="16"/>
          </p:nvPr>
        </p:nvSpPr>
        <p:spPr/>
        <p:txBody>
          <a:bodyPr/>
          <a:lstStyle/>
          <a:p>
            <a:endParaRPr lang="en-ZA">
              <a:solidFill>
                <a:srgbClr val="FEFAC9"/>
              </a:solidFill>
            </a:endParaRP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06069431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5" name="Footer Placeholder 4"/>
          <p:cNvSpPr>
            <a:spLocks noGrp="1"/>
          </p:cNvSpPr>
          <p:nvPr>
            <p:ph type="ftr" sz="quarter" idx="11"/>
          </p:nvPr>
        </p:nvSpPr>
        <p:spPr/>
        <p:txBody>
          <a:bodyPr/>
          <a:lstStyle/>
          <a:p>
            <a:endParaRPr lang="en-ZA">
              <a:solidFill>
                <a:srgbClr val="FEFAC9"/>
              </a:solidFill>
            </a:endParaRPr>
          </a:p>
        </p:txBody>
      </p:sp>
      <p:sp>
        <p:nvSpPr>
          <p:cNvPr id="6" name="Slide Number Placeholder 5"/>
          <p:cNvSpPr>
            <a:spLocks noGrp="1"/>
          </p:cNvSpPr>
          <p:nvPr>
            <p:ph type="sldNum" sz="quarter" idx="12"/>
          </p:nvPr>
        </p:nvSpPr>
        <p:spPr/>
        <p:txBody>
          <a:bodyPr/>
          <a:lstStyle/>
          <a:p>
            <a:fld id="{C2FC2D0D-E2B0-4319-8872-C9662EE65C01}" type="slidenum">
              <a:rPr lang="en-ZA" smtClean="0">
                <a:solidFill>
                  <a:srgbClr val="FEFAC9"/>
                </a:solidFill>
              </a:rPr>
              <a:pPr/>
              <a:t>‹#›</a:t>
            </a:fld>
            <a:endParaRPr lang="en-ZA">
              <a:solidFill>
                <a:srgbClr val="FEFAC9"/>
              </a:solidFill>
            </a:endParaRP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36125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6" name="Footer Placeholder 5"/>
          <p:cNvSpPr>
            <a:spLocks noGrp="1"/>
          </p:cNvSpPr>
          <p:nvPr>
            <p:ph type="ftr" sz="quarter" idx="11"/>
          </p:nvPr>
        </p:nvSpPr>
        <p:spPr/>
        <p:txBody>
          <a:bodyPr/>
          <a:lstStyle/>
          <a:p>
            <a:endParaRPr lang="en-ZA">
              <a:solidFill>
                <a:srgbClr val="FEFAC9"/>
              </a:solidFill>
            </a:endParaRPr>
          </a:p>
        </p:txBody>
      </p:sp>
      <p:sp>
        <p:nvSpPr>
          <p:cNvPr id="7" name="Slide Number Placeholder 6"/>
          <p:cNvSpPr>
            <a:spLocks noGrp="1"/>
          </p:cNvSpPr>
          <p:nvPr>
            <p:ph type="sldNum" sz="quarter" idx="12"/>
          </p:nvPr>
        </p:nvSpPr>
        <p:spPr/>
        <p:txBody>
          <a:bodyPr/>
          <a:lstStyle/>
          <a:p>
            <a:fld id="{C2FC2D0D-E2B0-4319-8872-C9662EE65C01}" type="slidenum">
              <a:rPr lang="en-ZA" smtClean="0">
                <a:solidFill>
                  <a:srgbClr val="FEFAC9"/>
                </a:solidFill>
              </a:rPr>
              <a:pPr/>
              <a:t>‹#›</a:t>
            </a:fld>
            <a:endParaRPr lang="en-ZA">
              <a:solidFill>
                <a:srgbClr val="FEFAC9"/>
              </a:solidFill>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9010271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2FC2D0D-E2B0-4319-8872-C9662EE65C01}" type="slidenum">
              <a:rPr lang="en-ZA" smtClean="0">
                <a:solidFill>
                  <a:srgbClr val="FEFAC9"/>
                </a:solidFill>
              </a:rPr>
              <a:pPr/>
              <a:t>‹#›</a:t>
            </a:fld>
            <a:endParaRPr lang="en-ZA">
              <a:solidFill>
                <a:srgbClr val="FEFAC9"/>
              </a:solidFill>
            </a:endParaRPr>
          </a:p>
        </p:txBody>
      </p:sp>
      <p:sp>
        <p:nvSpPr>
          <p:cNvPr id="8" name="Footer Placeholder 7"/>
          <p:cNvSpPr>
            <a:spLocks noGrp="1"/>
          </p:cNvSpPr>
          <p:nvPr>
            <p:ph type="ftr" sz="quarter" idx="11"/>
          </p:nvPr>
        </p:nvSpPr>
        <p:spPr/>
        <p:txBody>
          <a:bodyPr/>
          <a:lstStyle/>
          <a:p>
            <a:endParaRPr lang="en-ZA">
              <a:solidFill>
                <a:srgbClr val="FEFAC9"/>
              </a:solidFill>
            </a:endParaRPr>
          </a:p>
        </p:txBody>
      </p:sp>
      <p:sp>
        <p:nvSpPr>
          <p:cNvPr id="7" name="Date Placeholder 6"/>
          <p:cNvSpPr>
            <a:spLocks noGrp="1"/>
          </p:cNvSpPr>
          <p:nvPr>
            <p:ph type="dt" sz="half" idx="10"/>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11697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4" name="Footer Placeholder 3"/>
          <p:cNvSpPr>
            <a:spLocks noGrp="1"/>
          </p:cNvSpPr>
          <p:nvPr>
            <p:ph type="ftr" sz="quarter" idx="11"/>
          </p:nvPr>
        </p:nvSpPr>
        <p:spPr/>
        <p:txBody>
          <a:bodyPr/>
          <a:lstStyle/>
          <a:p>
            <a:endParaRPr lang="en-ZA">
              <a:solidFill>
                <a:srgbClr val="FEFAC9"/>
              </a:solidFill>
            </a:endParaRPr>
          </a:p>
        </p:txBody>
      </p:sp>
      <p:sp>
        <p:nvSpPr>
          <p:cNvPr id="5" name="Slide Number Placeholder 4"/>
          <p:cNvSpPr>
            <a:spLocks noGrp="1"/>
          </p:cNvSpPr>
          <p:nvPr>
            <p:ph type="sldNum" sz="quarter" idx="12"/>
          </p:nvPr>
        </p:nvSpPr>
        <p:spPr/>
        <p:txBody>
          <a:bodyPr/>
          <a:lstStyle/>
          <a:p>
            <a:fld id="{C2FC2D0D-E2B0-4319-8872-C9662EE65C01}" type="slidenum">
              <a:rPr lang="en-ZA" smtClean="0">
                <a:solidFill>
                  <a:srgbClr val="FEFAC9"/>
                </a:solidFill>
              </a:rPr>
              <a:pPr/>
              <a:t>‹#›</a:t>
            </a:fld>
            <a:endParaRPr lang="en-ZA">
              <a:solidFill>
                <a:srgbClr val="FEFAC9"/>
              </a:solidFill>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264677389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3" name="Footer Placeholder 2"/>
          <p:cNvSpPr>
            <a:spLocks noGrp="1"/>
          </p:cNvSpPr>
          <p:nvPr>
            <p:ph type="ftr" sz="quarter" idx="11"/>
          </p:nvPr>
        </p:nvSpPr>
        <p:spPr/>
        <p:txBody>
          <a:bodyPr/>
          <a:lstStyle/>
          <a:p>
            <a:endParaRPr lang="en-ZA">
              <a:solidFill>
                <a:srgbClr val="FEFAC9"/>
              </a:solidFill>
            </a:endParaRPr>
          </a:p>
        </p:txBody>
      </p:sp>
      <p:sp>
        <p:nvSpPr>
          <p:cNvPr id="4" name="Slide Number Placeholder 3"/>
          <p:cNvSpPr>
            <a:spLocks noGrp="1"/>
          </p:cNvSpPr>
          <p:nvPr>
            <p:ph type="sldNum" sz="quarter" idx="12"/>
          </p:nvPr>
        </p:nvSpPr>
        <p:spPr/>
        <p:txBody>
          <a:bodyPr/>
          <a:lstStyle/>
          <a:p>
            <a:fld id="{C2FC2D0D-E2B0-4319-8872-C9662EE65C01}" type="slidenum">
              <a:rPr lang="en-ZA" smtClean="0">
                <a:solidFill>
                  <a:srgbClr val="FEFAC9"/>
                </a:solidFill>
              </a:rPr>
              <a:pPr/>
              <a:t>‹#›</a:t>
            </a:fld>
            <a:endParaRPr lang="en-ZA">
              <a:solidFill>
                <a:srgbClr val="FEFAC9"/>
              </a:solidFill>
            </a:endParaRPr>
          </a:p>
        </p:txBody>
      </p:sp>
    </p:spTree>
    <p:extLst>
      <p:ext uri="{BB962C8B-B14F-4D97-AF65-F5344CB8AC3E}">
        <p14:creationId xmlns:p14="http://schemas.microsoft.com/office/powerpoint/2010/main" val="191224371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9" name="Slide Number Placeholder 8"/>
          <p:cNvSpPr>
            <a:spLocks noGrp="1"/>
          </p:cNvSpPr>
          <p:nvPr>
            <p:ph type="sldNum" sz="quarter" idx="15"/>
          </p:nvPr>
        </p:nvSpPr>
        <p:spPr/>
        <p:txBody>
          <a:bodyPr/>
          <a:lstStyle/>
          <a:p>
            <a:fld id="{C2FC2D0D-E2B0-4319-8872-C9662EE65C01}" type="slidenum">
              <a:rPr lang="en-ZA" smtClean="0">
                <a:solidFill>
                  <a:srgbClr val="FEFAC9"/>
                </a:solidFill>
              </a:rPr>
              <a:pPr/>
              <a:t>‹#›</a:t>
            </a:fld>
            <a:endParaRPr lang="en-ZA">
              <a:solidFill>
                <a:srgbClr val="FEFAC9"/>
              </a:solidFill>
            </a:endParaRPr>
          </a:p>
        </p:txBody>
      </p:sp>
      <p:sp>
        <p:nvSpPr>
          <p:cNvPr id="10" name="Footer Placeholder 9"/>
          <p:cNvSpPr>
            <a:spLocks noGrp="1"/>
          </p:cNvSpPr>
          <p:nvPr>
            <p:ph type="ftr" sz="quarter" idx="16"/>
          </p:nvPr>
        </p:nvSpPr>
        <p:spPr/>
        <p:txBody>
          <a:bodyPr/>
          <a:lstStyle/>
          <a:p>
            <a:endParaRPr lang="en-ZA">
              <a:solidFill>
                <a:srgbClr val="FEFAC9"/>
              </a:solidFill>
            </a:endParaRPr>
          </a:p>
        </p:txBody>
      </p:sp>
    </p:spTree>
    <p:extLst>
      <p:ext uri="{BB962C8B-B14F-4D97-AF65-F5344CB8AC3E}">
        <p14:creationId xmlns:p14="http://schemas.microsoft.com/office/powerpoint/2010/main" val="268813726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9" name="Slide Number Placeholder 8"/>
          <p:cNvSpPr>
            <a:spLocks noGrp="1"/>
          </p:cNvSpPr>
          <p:nvPr>
            <p:ph type="sldNum" sz="quarter" idx="11"/>
          </p:nvPr>
        </p:nvSpPr>
        <p:spPr/>
        <p:txBody>
          <a:bodyPr/>
          <a:lstStyle/>
          <a:p>
            <a:fld id="{C2FC2D0D-E2B0-4319-8872-C9662EE65C01}" type="slidenum">
              <a:rPr lang="en-ZA" smtClean="0">
                <a:solidFill>
                  <a:srgbClr val="FEFAC9"/>
                </a:solidFill>
              </a:rPr>
              <a:pPr/>
              <a:t>‹#›</a:t>
            </a:fld>
            <a:endParaRPr lang="en-ZA">
              <a:solidFill>
                <a:srgbClr val="FEFAC9"/>
              </a:solidFill>
            </a:endParaRPr>
          </a:p>
        </p:txBody>
      </p:sp>
      <p:sp>
        <p:nvSpPr>
          <p:cNvPr id="10" name="Footer Placeholder 9"/>
          <p:cNvSpPr>
            <a:spLocks noGrp="1"/>
          </p:cNvSpPr>
          <p:nvPr>
            <p:ph type="ftr" sz="quarter" idx="12"/>
          </p:nvPr>
        </p:nvSpPr>
        <p:spPr/>
        <p:txBody>
          <a:bodyPr/>
          <a:lstStyle/>
          <a:p>
            <a:endParaRPr lang="en-ZA">
              <a:solidFill>
                <a:srgbClr val="FEFAC9"/>
              </a:solidFill>
            </a:endParaRPr>
          </a:p>
        </p:txBody>
      </p:sp>
    </p:spTree>
    <p:extLst>
      <p:ext uri="{BB962C8B-B14F-4D97-AF65-F5344CB8AC3E}">
        <p14:creationId xmlns:p14="http://schemas.microsoft.com/office/powerpoint/2010/main" val="76979879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5" name="Footer Placeholder 4"/>
          <p:cNvSpPr>
            <a:spLocks noGrp="1"/>
          </p:cNvSpPr>
          <p:nvPr>
            <p:ph type="ftr" sz="quarter" idx="11"/>
          </p:nvPr>
        </p:nvSpPr>
        <p:spPr/>
        <p:txBody>
          <a:bodyPr/>
          <a:lstStyle/>
          <a:p>
            <a:endParaRPr lang="en-ZA">
              <a:solidFill>
                <a:srgbClr val="FEFAC9"/>
              </a:solidFill>
            </a:endParaRPr>
          </a:p>
        </p:txBody>
      </p:sp>
      <p:sp>
        <p:nvSpPr>
          <p:cNvPr id="6" name="Slide Number Placeholder 5"/>
          <p:cNvSpPr>
            <a:spLocks noGrp="1"/>
          </p:cNvSpPr>
          <p:nvPr>
            <p:ph type="sldNum" sz="quarter" idx="12"/>
          </p:nvPr>
        </p:nvSpPr>
        <p:spPr/>
        <p:txBody>
          <a:bodyPr/>
          <a:lstStyle/>
          <a:p>
            <a:fld id="{C2FC2D0D-E2B0-4319-8872-C9662EE65C01}" type="slidenum">
              <a:rPr lang="en-ZA" smtClean="0">
                <a:solidFill>
                  <a:srgbClr val="FEFAC9"/>
                </a:solidFill>
              </a:rPr>
              <a:pPr/>
              <a:t>‹#›</a:t>
            </a:fld>
            <a:endParaRPr lang="en-ZA">
              <a:solidFill>
                <a:srgbClr val="FEFAC9"/>
              </a:solidFill>
            </a:endParaRPr>
          </a:p>
        </p:txBody>
      </p:sp>
    </p:spTree>
    <p:extLst>
      <p:ext uri="{BB962C8B-B14F-4D97-AF65-F5344CB8AC3E}">
        <p14:creationId xmlns:p14="http://schemas.microsoft.com/office/powerpoint/2010/main" val="408132559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5" name="Footer Placeholder 4"/>
          <p:cNvSpPr>
            <a:spLocks noGrp="1"/>
          </p:cNvSpPr>
          <p:nvPr>
            <p:ph type="ftr" sz="quarter" idx="11"/>
          </p:nvPr>
        </p:nvSpPr>
        <p:spPr/>
        <p:txBody>
          <a:bodyPr/>
          <a:lstStyle/>
          <a:p>
            <a:endParaRPr lang="en-ZA">
              <a:solidFill>
                <a:srgbClr val="FEFAC9"/>
              </a:solidFill>
            </a:endParaRPr>
          </a:p>
        </p:txBody>
      </p:sp>
      <p:sp>
        <p:nvSpPr>
          <p:cNvPr id="6" name="Slide Number Placeholder 5"/>
          <p:cNvSpPr>
            <a:spLocks noGrp="1"/>
          </p:cNvSpPr>
          <p:nvPr>
            <p:ph type="sldNum" sz="quarter" idx="12"/>
          </p:nvPr>
        </p:nvSpPr>
        <p:spPr/>
        <p:txBody>
          <a:bodyPr/>
          <a:lstStyle/>
          <a:p>
            <a:fld id="{C2FC2D0D-E2B0-4319-8872-C9662EE65C01}" type="slidenum">
              <a:rPr lang="en-ZA" smtClean="0">
                <a:solidFill>
                  <a:srgbClr val="FEFAC9"/>
                </a:solidFill>
              </a:rPr>
              <a:pPr/>
              <a:t>‹#›</a:t>
            </a:fld>
            <a:endParaRPr lang="en-ZA">
              <a:solidFill>
                <a:srgbClr val="FEFAC9"/>
              </a:solidFill>
            </a:endParaRPr>
          </a:p>
        </p:txBody>
      </p:sp>
    </p:spTree>
    <p:extLst>
      <p:ext uri="{BB962C8B-B14F-4D97-AF65-F5344CB8AC3E}">
        <p14:creationId xmlns:p14="http://schemas.microsoft.com/office/powerpoint/2010/main" val="2383753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B38D5B1-E3DE-491B-85A1-B0AE978AA3A5}" type="datetimeFigureOut">
              <a:rPr lang="en-US" smtClean="0">
                <a:solidFill>
                  <a:srgbClr val="FEFAC9"/>
                </a:solidFill>
              </a:rPr>
              <a:pPr/>
              <a:t>10/8/2013</a:t>
            </a:fld>
            <a:endParaRPr lang="en-ZA">
              <a:solidFill>
                <a:srgbClr val="FEFAC9"/>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ZA">
              <a:solidFill>
                <a:srgbClr val="FEFAC9"/>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2FC2D0D-E2B0-4319-8872-C9662EE65C01}" type="slidenum">
              <a:rPr lang="en-ZA" smtClean="0">
                <a:solidFill>
                  <a:srgbClr val="FEFAC9"/>
                </a:solidFill>
              </a:rPr>
              <a:pPr/>
              <a:t>‹#›</a:t>
            </a:fld>
            <a:endParaRPr lang="en-ZA">
              <a:solidFill>
                <a:srgbClr val="FEFAC9"/>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extLst>
      <p:ext uri="{BB962C8B-B14F-4D97-AF65-F5344CB8AC3E}">
        <p14:creationId xmlns:p14="http://schemas.microsoft.com/office/powerpoint/2010/main" val="30910830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ZA" dirty="0" smtClean="0"/>
              <a:t>Case Study and Preventative Measures</a:t>
            </a:r>
            <a:endParaRPr lang="en-ZA" dirty="0"/>
          </a:p>
        </p:txBody>
      </p:sp>
      <p:sp>
        <p:nvSpPr>
          <p:cNvPr id="2" name="Title 1"/>
          <p:cNvSpPr>
            <a:spLocks noGrp="1"/>
          </p:cNvSpPr>
          <p:nvPr>
            <p:ph type="ctrTitle"/>
          </p:nvPr>
        </p:nvSpPr>
        <p:spPr/>
        <p:txBody>
          <a:bodyPr/>
          <a:lstStyle/>
          <a:p>
            <a:r>
              <a:rPr lang="en-ZA" dirty="0" smtClean="0"/>
              <a:t>Social Engineering</a:t>
            </a:r>
            <a:endParaRPr lang="en-ZA" dirty="0"/>
          </a:p>
        </p:txBody>
      </p:sp>
    </p:spTree>
    <p:extLst>
      <p:ext uri="{BB962C8B-B14F-4D97-AF65-F5344CB8AC3E}">
        <p14:creationId xmlns:p14="http://schemas.microsoft.com/office/powerpoint/2010/main" val="145975079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err="1" smtClean="0"/>
              <a:t>Whurley</a:t>
            </a:r>
            <a:r>
              <a:rPr lang="en-ZA" dirty="0" smtClean="0"/>
              <a:t> walked into the room and immediately said to the guys in a commanding voice “Focus on the girl on 23.” before anyone could challenge him</a:t>
            </a:r>
          </a:p>
          <a:p>
            <a:r>
              <a:rPr lang="en-ZA" dirty="0" err="1" smtClean="0"/>
              <a:t>Whurley</a:t>
            </a:r>
            <a:r>
              <a:rPr lang="en-ZA" dirty="0" smtClean="0"/>
              <a:t> stood there for 15 minutes just examining the cameras</a:t>
            </a:r>
          </a:p>
          <a:p>
            <a:r>
              <a:rPr lang="en-ZA" dirty="0" err="1" smtClean="0"/>
              <a:t>Whurley</a:t>
            </a:r>
            <a:r>
              <a:rPr lang="en-ZA" dirty="0" smtClean="0"/>
              <a:t> then said that he is Walter from internal audit and he just got hired onto Dan Moore’s staff</a:t>
            </a:r>
          </a:p>
          <a:p>
            <a:r>
              <a:rPr lang="en-ZA" dirty="0" smtClean="0"/>
              <a:t>He picked up the name Dan Moore in one  of the conversations with Lenore (The girl from the previous night)</a:t>
            </a:r>
          </a:p>
          <a:p>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404514150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The people in the camera room then helped “Walter” to find the executive offices as he pretended that because he is new he does not know where they are</a:t>
            </a:r>
          </a:p>
          <a:p>
            <a:r>
              <a:rPr lang="en-ZA" dirty="0" smtClean="0"/>
              <a:t>Walking towards the executive offices he found a small break room</a:t>
            </a:r>
          </a:p>
          <a:p>
            <a:r>
              <a:rPr lang="en-ZA" dirty="0" smtClean="0"/>
              <a:t>He walked into the break room to find a lady called Megan</a:t>
            </a:r>
          </a:p>
          <a:p>
            <a:r>
              <a:rPr lang="en-ZA" dirty="0" smtClean="0"/>
              <a:t>He spoke to her about his new job and when she realised that he was from internal audit she gave him some items which needed to go there</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144422577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Included in these items were a few name badges, internal memos and papers which belonged to the internal audit office</a:t>
            </a:r>
          </a:p>
          <a:p>
            <a:r>
              <a:rPr lang="en-ZA" dirty="0" err="1" smtClean="0"/>
              <a:t>Whurley</a:t>
            </a:r>
            <a:r>
              <a:rPr lang="en-ZA" dirty="0" smtClean="0"/>
              <a:t> now acquired a name badge. He flipped it around so that the picture was not visible though</a:t>
            </a:r>
          </a:p>
          <a:p>
            <a:r>
              <a:rPr lang="en-ZA" dirty="0" err="1" smtClean="0"/>
              <a:t>Whurley</a:t>
            </a:r>
            <a:r>
              <a:rPr lang="en-ZA" dirty="0" smtClean="0"/>
              <a:t> then walked out to find another office which was empty</a:t>
            </a:r>
          </a:p>
          <a:p>
            <a:r>
              <a:rPr lang="en-ZA" dirty="0" smtClean="0"/>
              <a:t>In this office was two network ports which he could not determine if they were working by just looking at them</a:t>
            </a:r>
          </a:p>
          <a:p>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270357516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err="1" smtClean="0"/>
              <a:t>Whurley</a:t>
            </a:r>
            <a:r>
              <a:rPr lang="en-ZA" dirty="0" smtClean="0"/>
              <a:t> then went back to Megan and told her that he forgot to tell her that he must add a “network security monitor” to her machine</a:t>
            </a:r>
          </a:p>
          <a:p>
            <a:r>
              <a:rPr lang="en-ZA" dirty="0" smtClean="0"/>
              <a:t>He then went to sit at her desk and gracefully asked for her password which she just provided</a:t>
            </a:r>
          </a:p>
          <a:p>
            <a:r>
              <a:rPr lang="en-ZA" dirty="0" err="1" smtClean="0"/>
              <a:t>Whurley</a:t>
            </a:r>
            <a:r>
              <a:rPr lang="en-ZA" dirty="0" smtClean="0"/>
              <a:t> then showed her the wireless access point from his bag and said that he must add this</a:t>
            </a:r>
          </a:p>
          <a:p>
            <a:r>
              <a:rPr lang="en-ZA" dirty="0" smtClean="0"/>
              <a:t>She responded by saying that she doesn’t understand the geeky stuff and he must just go ahead while she goes to the bathroom</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63305715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While she was out he plugged in the wireless access point into the machine and also used a flash drive to copy data from her machine</a:t>
            </a:r>
          </a:p>
          <a:p>
            <a:r>
              <a:rPr lang="en-ZA" dirty="0" smtClean="0"/>
              <a:t>He then asked her, when she returned, where the Network Operation Centre is and proceeded there</a:t>
            </a:r>
          </a:p>
          <a:p>
            <a:r>
              <a:rPr lang="en-ZA" dirty="0" smtClean="0"/>
              <a:t>Arriving at the NOC he realised his badge doesn’t allow him in and he tried knocking on the door</a:t>
            </a:r>
          </a:p>
          <a:p>
            <a:r>
              <a:rPr lang="en-ZA" dirty="0" smtClean="0"/>
              <a:t>A guy opens the door and </a:t>
            </a:r>
            <a:r>
              <a:rPr lang="en-ZA" dirty="0" err="1" smtClean="0"/>
              <a:t>Whurley</a:t>
            </a:r>
            <a:r>
              <a:rPr lang="en-ZA" dirty="0" smtClean="0"/>
              <a:t> spins the story that he is from internal audit</a:t>
            </a:r>
          </a:p>
          <a:p>
            <a:r>
              <a:rPr lang="en-ZA" dirty="0" smtClean="0"/>
              <a:t>The guy who opened the door then decided to clarify this information with this boss (Richard)</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413301788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Richard then asked </a:t>
            </a:r>
            <a:r>
              <a:rPr lang="en-ZA" dirty="0" err="1" smtClean="0"/>
              <a:t>Whurley</a:t>
            </a:r>
            <a:r>
              <a:rPr lang="en-ZA" dirty="0" smtClean="0"/>
              <a:t> an array of questions</a:t>
            </a:r>
          </a:p>
          <a:p>
            <a:r>
              <a:rPr lang="en-ZA" dirty="0" smtClean="0"/>
              <a:t>He then said that he is going to call Internal Audit to verify the information</a:t>
            </a:r>
          </a:p>
          <a:p>
            <a:r>
              <a:rPr lang="en-ZA" dirty="0" err="1" smtClean="0"/>
              <a:t>Whurley</a:t>
            </a:r>
            <a:r>
              <a:rPr lang="en-ZA" dirty="0" smtClean="0"/>
              <a:t> was thus busted for being a fraud</a:t>
            </a:r>
          </a:p>
          <a:p>
            <a:r>
              <a:rPr lang="en-ZA" dirty="0" err="1" smtClean="0"/>
              <a:t>Whurley</a:t>
            </a:r>
            <a:r>
              <a:rPr lang="en-ZA" dirty="0" smtClean="0"/>
              <a:t> then thinking on his feat admitted defeat to Richard and said he was doing a security audit and gave Richard a business card which reflected his name as </a:t>
            </a:r>
            <a:r>
              <a:rPr lang="en-ZA" dirty="0" err="1" smtClean="0"/>
              <a:t>Whurley</a:t>
            </a:r>
            <a:r>
              <a:rPr lang="en-ZA" dirty="0" smtClean="0"/>
              <a:t> and that he was from a security audit firm</a:t>
            </a:r>
          </a:p>
          <a:p>
            <a:r>
              <a:rPr lang="en-ZA" dirty="0" smtClean="0"/>
              <a:t>He then tells Richard about his findings so far and insists that Richard calls the person who hired </a:t>
            </a:r>
            <a:r>
              <a:rPr lang="en-ZA" dirty="0" err="1" smtClean="0"/>
              <a:t>Whurley</a:t>
            </a:r>
            <a:r>
              <a:rPr lang="en-ZA" dirty="0" smtClean="0"/>
              <a:t> to confirm his </a:t>
            </a:r>
            <a:r>
              <a:rPr lang="en-ZA" dirty="0" err="1" smtClean="0"/>
              <a:t>indentity</a:t>
            </a:r>
            <a:endParaRPr lang="en-ZA" dirty="0" smtClean="0"/>
          </a:p>
          <a:p>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405210331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This gamble paid of greatly, because Richard then assumed </a:t>
            </a:r>
            <a:r>
              <a:rPr lang="en-ZA" dirty="0" err="1" smtClean="0"/>
              <a:t>Whurley</a:t>
            </a:r>
            <a:r>
              <a:rPr lang="en-ZA" dirty="0" smtClean="0"/>
              <a:t> was legitimate and didn’t verify his identity</a:t>
            </a:r>
          </a:p>
          <a:p>
            <a:r>
              <a:rPr lang="en-ZA" dirty="0" err="1" smtClean="0"/>
              <a:t>Whurley</a:t>
            </a:r>
            <a:r>
              <a:rPr lang="en-ZA" dirty="0" smtClean="0"/>
              <a:t> just continued telling Richard about all the flaws he found</a:t>
            </a:r>
          </a:p>
          <a:p>
            <a:r>
              <a:rPr lang="en-ZA" dirty="0" smtClean="0"/>
              <a:t>It was close to lunchtime and Richard invited </a:t>
            </a:r>
            <a:r>
              <a:rPr lang="en-ZA" dirty="0" err="1" smtClean="0"/>
              <a:t>Whurley</a:t>
            </a:r>
            <a:r>
              <a:rPr lang="en-ZA" dirty="0" smtClean="0"/>
              <a:t> to have lunch with him</a:t>
            </a:r>
          </a:p>
          <a:p>
            <a:r>
              <a:rPr lang="en-ZA" dirty="0" smtClean="0"/>
              <a:t>Walking to lunch </a:t>
            </a:r>
            <a:r>
              <a:rPr lang="en-ZA" dirty="0" err="1" smtClean="0"/>
              <a:t>Whurley</a:t>
            </a:r>
            <a:r>
              <a:rPr lang="en-ZA" dirty="0" smtClean="0"/>
              <a:t> again insists that Richard verifies his identity on which Richard responds “You’ve got a card, I know who you are”</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405123789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err="1" smtClean="0"/>
              <a:t>Whurleys</a:t>
            </a:r>
            <a:r>
              <a:rPr lang="en-ZA" dirty="0" smtClean="0"/>
              <a:t> newly acquired “friend” then had lunch</a:t>
            </a:r>
          </a:p>
          <a:p>
            <a:r>
              <a:rPr lang="en-ZA" dirty="0" smtClean="0"/>
              <a:t>Richard was the director of IT, and is responsible for computer security</a:t>
            </a:r>
          </a:p>
          <a:p>
            <a:r>
              <a:rPr lang="en-ZA" dirty="0" smtClean="0"/>
              <a:t>Richard was then sharing all kinds of privileged information with </a:t>
            </a:r>
            <a:r>
              <a:rPr lang="en-ZA" dirty="0" err="1" smtClean="0"/>
              <a:t>Whurley</a:t>
            </a:r>
            <a:r>
              <a:rPr lang="en-ZA" dirty="0" smtClean="0"/>
              <a:t>, but has never taken the basic step of verifying his identity</a:t>
            </a:r>
          </a:p>
          <a:p>
            <a:r>
              <a:rPr lang="en-ZA" dirty="0" smtClean="0"/>
              <a:t>After lunch Richard took </a:t>
            </a:r>
            <a:r>
              <a:rPr lang="en-ZA" dirty="0" err="1" smtClean="0"/>
              <a:t>Whurley</a:t>
            </a:r>
            <a:r>
              <a:rPr lang="en-ZA" dirty="0" smtClean="0"/>
              <a:t> into the NOC and introduced him to Larry</a:t>
            </a:r>
          </a:p>
          <a:p>
            <a:r>
              <a:rPr lang="en-ZA" dirty="0" smtClean="0"/>
              <a:t>Richard told Larry that </a:t>
            </a:r>
            <a:r>
              <a:rPr lang="en-ZA" dirty="0" err="1" smtClean="0"/>
              <a:t>Whurley</a:t>
            </a:r>
            <a:r>
              <a:rPr lang="en-ZA" dirty="0" smtClean="0"/>
              <a:t> is trustworthy and told Larry all about the audit</a:t>
            </a:r>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413275427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Larry then accepted this information and told </a:t>
            </a:r>
            <a:r>
              <a:rPr lang="en-ZA" dirty="0" err="1" smtClean="0"/>
              <a:t>Whurley</a:t>
            </a:r>
            <a:r>
              <a:rPr lang="en-ZA" dirty="0" smtClean="0"/>
              <a:t> lots of sensitive information</a:t>
            </a:r>
          </a:p>
          <a:p>
            <a:r>
              <a:rPr lang="en-ZA" dirty="0" err="1" smtClean="0"/>
              <a:t>Whurley</a:t>
            </a:r>
            <a:r>
              <a:rPr lang="en-ZA" dirty="0" smtClean="0"/>
              <a:t> then told Larry about the access point he left in Megan’s office and that he needs to go get it</a:t>
            </a:r>
          </a:p>
          <a:p>
            <a:r>
              <a:rPr lang="en-ZA" dirty="0" smtClean="0"/>
              <a:t>He told Larry that he now needs a badge to get back into Megan’s office</a:t>
            </a:r>
          </a:p>
          <a:p>
            <a:r>
              <a:rPr lang="en-ZA" dirty="0" smtClean="0"/>
              <a:t>Larry was reluctant to give a badge and </a:t>
            </a:r>
            <a:r>
              <a:rPr lang="en-ZA" dirty="0" err="1" smtClean="0"/>
              <a:t>Whurley</a:t>
            </a:r>
            <a:r>
              <a:rPr lang="en-ZA" dirty="0" smtClean="0"/>
              <a:t> said he should ask Richard if it is okay.</a:t>
            </a:r>
          </a:p>
          <a:p>
            <a:r>
              <a:rPr lang="en-ZA" dirty="0" smtClean="0"/>
              <a:t>Larry then phone Richard who said </a:t>
            </a:r>
            <a:r>
              <a:rPr lang="en-ZA" dirty="0" err="1" smtClean="0"/>
              <a:t>Whurley</a:t>
            </a:r>
            <a:r>
              <a:rPr lang="en-ZA" dirty="0" smtClean="0"/>
              <a:t> can get a badge of an employee who has been fired earlier the week and was not yet deactivated</a:t>
            </a:r>
          </a:p>
          <a:p>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112474578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Larry and </a:t>
            </a:r>
            <a:r>
              <a:rPr lang="en-ZA" dirty="0" err="1" smtClean="0"/>
              <a:t>Whurley</a:t>
            </a:r>
            <a:r>
              <a:rPr lang="en-ZA" dirty="0" smtClean="0"/>
              <a:t> then spoke about the network layout and what security measures were in place</a:t>
            </a:r>
          </a:p>
          <a:p>
            <a:r>
              <a:rPr lang="en-ZA" dirty="0" smtClean="0"/>
              <a:t>Larry’s wife then called who sounded angry</a:t>
            </a:r>
          </a:p>
          <a:p>
            <a:r>
              <a:rPr lang="en-ZA" dirty="0" err="1" smtClean="0"/>
              <a:t>Whurley</a:t>
            </a:r>
            <a:r>
              <a:rPr lang="en-ZA" dirty="0" smtClean="0"/>
              <a:t> then told Larry to put his wife on hold and told Larry that he should sort out this issue with the wife and </a:t>
            </a:r>
            <a:r>
              <a:rPr lang="en-ZA" dirty="0" err="1" smtClean="0"/>
              <a:t>Whurley</a:t>
            </a:r>
            <a:r>
              <a:rPr lang="en-ZA" dirty="0" smtClean="0"/>
              <a:t> will help himself to a badge</a:t>
            </a:r>
          </a:p>
          <a:p>
            <a:r>
              <a:rPr lang="en-ZA" dirty="0" smtClean="0"/>
              <a:t>So </a:t>
            </a:r>
            <a:r>
              <a:rPr lang="en-ZA" dirty="0" err="1" smtClean="0"/>
              <a:t>Whurley</a:t>
            </a:r>
            <a:r>
              <a:rPr lang="en-ZA" dirty="0" smtClean="0"/>
              <a:t> helped himself to two or more badges</a:t>
            </a:r>
          </a:p>
          <a:p>
            <a:r>
              <a:rPr lang="en-ZA" dirty="0" err="1" smtClean="0"/>
              <a:t>Whurley</a:t>
            </a:r>
            <a:r>
              <a:rPr lang="en-ZA" dirty="0" smtClean="0"/>
              <a:t> then left Larry for 20 minutes and proceeded back to Megan’s office</a:t>
            </a:r>
          </a:p>
          <a:p>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84603974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ZA" dirty="0" err="1" smtClean="0"/>
              <a:t>Whurley</a:t>
            </a:r>
            <a:r>
              <a:rPr lang="en-ZA" dirty="0" smtClean="0"/>
              <a:t> was hired by a resort group in Las Vegas to perform a security audit</a:t>
            </a:r>
          </a:p>
          <a:p>
            <a:r>
              <a:rPr lang="en-ZA" dirty="0" smtClean="0"/>
              <a:t>He spent a week surveying the Strip in order to research the culture</a:t>
            </a:r>
          </a:p>
          <a:p>
            <a:r>
              <a:rPr lang="en-ZA" dirty="0" smtClean="0"/>
              <a:t>The audit was performed two weeks premature in order to ensure that the manager of the resort did not inform the employees of the audit</a:t>
            </a:r>
          </a:p>
          <a:p>
            <a:r>
              <a:rPr lang="en-ZA" dirty="0" smtClean="0"/>
              <a:t>The goal of the audit was to try to get into every protected area of the casino, document his presence and try to penetrate as many security systems as he could. He also wanted to access the financial systems and the visitor information.</a:t>
            </a:r>
            <a:endParaRPr lang="en-ZA" dirty="0"/>
          </a:p>
        </p:txBody>
      </p:sp>
      <p:sp>
        <p:nvSpPr>
          <p:cNvPr id="3" name="Title 2"/>
          <p:cNvSpPr>
            <a:spLocks noGrp="1"/>
          </p:cNvSpPr>
          <p:nvPr>
            <p:ph type="title"/>
          </p:nvPr>
        </p:nvSpPr>
        <p:spPr/>
        <p:txBody>
          <a:bodyPr/>
          <a:lstStyle/>
          <a:p>
            <a:r>
              <a:rPr lang="en-ZA" dirty="0" smtClean="0"/>
              <a:t>Case Study</a:t>
            </a:r>
            <a:endParaRPr lang="en-ZA" dirty="0"/>
          </a:p>
        </p:txBody>
      </p:sp>
    </p:spTree>
    <p:extLst>
      <p:ext uri="{BB962C8B-B14F-4D97-AF65-F5344CB8AC3E}">
        <p14:creationId xmlns:p14="http://schemas.microsoft.com/office/powerpoint/2010/main" val="216658331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err="1" smtClean="0"/>
              <a:t>Whurley</a:t>
            </a:r>
            <a:r>
              <a:rPr lang="en-ZA" dirty="0" smtClean="0"/>
              <a:t> knew that badge access was controlled by a computer system</a:t>
            </a:r>
          </a:p>
          <a:p>
            <a:r>
              <a:rPr lang="en-ZA" dirty="0" smtClean="0"/>
              <a:t>He now wanted to gain access to this computer</a:t>
            </a:r>
          </a:p>
          <a:p>
            <a:r>
              <a:rPr lang="en-ZA" dirty="0" smtClean="0"/>
              <a:t>He didn’t know where this system was and decided he is better of asking someone</a:t>
            </a:r>
          </a:p>
          <a:p>
            <a:r>
              <a:rPr lang="en-ZA" dirty="0" smtClean="0"/>
              <a:t>He decided to ask the security guard at the employee entrance, because he was the most helpful so far</a:t>
            </a:r>
          </a:p>
          <a:p>
            <a:r>
              <a:rPr lang="en-ZA" dirty="0" smtClean="0"/>
              <a:t>The guar d then pointed him in the right direction</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184425866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err="1" smtClean="0"/>
              <a:t>Whurley</a:t>
            </a:r>
            <a:r>
              <a:rPr lang="en-ZA" dirty="0" smtClean="0"/>
              <a:t> located this system in a small networking room</a:t>
            </a:r>
          </a:p>
          <a:p>
            <a:r>
              <a:rPr lang="en-ZA" dirty="0" smtClean="0"/>
              <a:t>The machine was on the floor with a list of ID badges already open</a:t>
            </a:r>
          </a:p>
          <a:p>
            <a:r>
              <a:rPr lang="en-ZA" dirty="0" smtClean="0"/>
              <a:t>The machine had no screen saver or a password</a:t>
            </a:r>
          </a:p>
          <a:p>
            <a:r>
              <a:rPr lang="en-ZA" dirty="0" smtClean="0"/>
              <a:t>In </a:t>
            </a:r>
            <a:r>
              <a:rPr lang="en-ZA" dirty="0" err="1" smtClean="0"/>
              <a:t>Whurley’s</a:t>
            </a:r>
            <a:r>
              <a:rPr lang="en-ZA" dirty="0" smtClean="0"/>
              <a:t> view, this is typical. “People have an ‘out of sight out of mind’ mentality”</a:t>
            </a:r>
          </a:p>
          <a:p>
            <a:r>
              <a:rPr lang="en-ZA" dirty="0" err="1" smtClean="0"/>
              <a:t>Whurley</a:t>
            </a:r>
            <a:r>
              <a:rPr lang="en-ZA" dirty="0" smtClean="0"/>
              <a:t> then gave his new badge all area access</a:t>
            </a:r>
          </a:p>
          <a:p>
            <a:r>
              <a:rPr lang="en-ZA" dirty="0" smtClean="0"/>
              <a:t>He then swopped some employees names on the cards in order to muddy the audit logs</a:t>
            </a:r>
          </a:p>
          <a:p>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1508768597"/>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err="1" smtClean="0"/>
              <a:t>Whurley</a:t>
            </a:r>
            <a:r>
              <a:rPr lang="en-ZA" dirty="0" smtClean="0"/>
              <a:t> then went to collect the access point from Megan’s office</a:t>
            </a:r>
          </a:p>
          <a:p>
            <a:r>
              <a:rPr lang="en-ZA" dirty="0" smtClean="0"/>
              <a:t>He went back to Larry’s office who just finished on the phone</a:t>
            </a:r>
          </a:p>
          <a:p>
            <a:r>
              <a:rPr lang="en-ZA" dirty="0" smtClean="0"/>
              <a:t>He asked Larry to explain the network topology in detail</a:t>
            </a:r>
          </a:p>
          <a:p>
            <a:r>
              <a:rPr lang="en-ZA" dirty="0" smtClean="0"/>
              <a:t>Larry was reluctant and </a:t>
            </a:r>
            <a:r>
              <a:rPr lang="en-ZA" dirty="0" err="1" smtClean="0"/>
              <a:t>Whurley</a:t>
            </a:r>
            <a:r>
              <a:rPr lang="en-ZA" dirty="0" smtClean="0"/>
              <a:t> quickly said sorry “How is things with your wife?”</a:t>
            </a:r>
          </a:p>
          <a:p>
            <a:r>
              <a:rPr lang="en-ZA" dirty="0" smtClean="0"/>
              <a:t>After Larry explained this he told </a:t>
            </a:r>
            <a:r>
              <a:rPr lang="en-ZA" dirty="0" err="1" smtClean="0"/>
              <a:t>Whurley</a:t>
            </a:r>
            <a:r>
              <a:rPr lang="en-ZA" dirty="0" smtClean="0"/>
              <a:t> all about the network topology</a:t>
            </a:r>
            <a:endParaRPr lang="en-ZA" dirty="0"/>
          </a:p>
        </p:txBody>
      </p:sp>
      <p:sp>
        <p:nvSpPr>
          <p:cNvPr id="3" name="Title 2"/>
          <p:cNvSpPr>
            <a:spLocks noGrp="1"/>
          </p:cNvSpPr>
          <p:nvPr>
            <p:ph type="title"/>
          </p:nvPr>
        </p:nvSpPr>
        <p:spPr/>
        <p:txBody>
          <a:bodyPr>
            <a:normAutofit/>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537971070"/>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ZA" dirty="0" err="1" smtClean="0"/>
              <a:t>Whurley</a:t>
            </a:r>
            <a:r>
              <a:rPr lang="en-ZA" dirty="0" smtClean="0"/>
              <a:t> then told Larry he needs to do a network audit and Larry gave him access to his machine</a:t>
            </a:r>
          </a:p>
          <a:p>
            <a:r>
              <a:rPr lang="en-ZA" dirty="0" err="1" smtClean="0"/>
              <a:t>Whurley</a:t>
            </a:r>
            <a:r>
              <a:rPr lang="en-ZA" dirty="0" smtClean="0"/>
              <a:t> then took out his machine and showed it to Larry</a:t>
            </a:r>
          </a:p>
          <a:p>
            <a:r>
              <a:rPr lang="en-ZA" dirty="0" smtClean="0"/>
              <a:t>Because </a:t>
            </a:r>
            <a:r>
              <a:rPr lang="en-ZA" dirty="0" err="1" smtClean="0"/>
              <a:t>Whurley</a:t>
            </a:r>
            <a:r>
              <a:rPr lang="en-ZA" dirty="0" smtClean="0"/>
              <a:t> had top of the range IT equipment any real geek would love to see “new gadgets” so Larry let </a:t>
            </a:r>
            <a:r>
              <a:rPr lang="en-ZA" dirty="0" err="1" smtClean="0"/>
              <a:t>Whurley</a:t>
            </a:r>
            <a:r>
              <a:rPr lang="en-ZA" dirty="0" smtClean="0"/>
              <a:t> plug this into the network</a:t>
            </a:r>
          </a:p>
          <a:p>
            <a:r>
              <a:rPr lang="en-ZA" dirty="0" err="1" smtClean="0"/>
              <a:t>Whurley</a:t>
            </a:r>
            <a:r>
              <a:rPr lang="en-ZA" dirty="0" smtClean="0"/>
              <a:t> then proceeded to compromise many machines on the network and burn some information to DVD’s which was never questioned</a:t>
            </a:r>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239880992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After gathering tons of sensitive information </a:t>
            </a:r>
            <a:r>
              <a:rPr lang="en-ZA" dirty="0" err="1" smtClean="0"/>
              <a:t>Whurley</a:t>
            </a:r>
            <a:r>
              <a:rPr lang="en-ZA" dirty="0" smtClean="0"/>
              <a:t> decided to really push his luck</a:t>
            </a:r>
          </a:p>
          <a:p>
            <a:r>
              <a:rPr lang="en-ZA" dirty="0" smtClean="0"/>
              <a:t>He decided to ask all the people he spoke to, to take a picture of them with </a:t>
            </a:r>
            <a:r>
              <a:rPr lang="en-ZA" dirty="0" err="1" smtClean="0"/>
              <a:t>Whurley</a:t>
            </a:r>
            <a:r>
              <a:rPr lang="en-ZA" dirty="0" smtClean="0"/>
              <a:t> in the photo</a:t>
            </a:r>
          </a:p>
          <a:p>
            <a:r>
              <a:rPr lang="en-ZA" dirty="0" smtClean="0"/>
              <a:t>This proved to be amazingly simple as everyone agreed</a:t>
            </a:r>
          </a:p>
          <a:p>
            <a:r>
              <a:rPr lang="en-ZA" dirty="0" smtClean="0"/>
              <a:t>He then left the casino and provided all the evidence to the internal audit officer who was shocked to see what </a:t>
            </a:r>
            <a:r>
              <a:rPr lang="en-ZA" dirty="0" err="1" smtClean="0"/>
              <a:t>Whurley</a:t>
            </a:r>
            <a:r>
              <a:rPr lang="en-ZA" dirty="0" smtClean="0"/>
              <a:t> was capable of doing</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229224852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ZA" dirty="0" smtClean="0"/>
              <a:t>Developing clear, concise security protocols that are enforced consistently throughout the organization</a:t>
            </a:r>
          </a:p>
          <a:p>
            <a:r>
              <a:rPr lang="en-ZA" dirty="0" smtClean="0"/>
              <a:t>Developing security awareness training</a:t>
            </a:r>
          </a:p>
          <a:p>
            <a:r>
              <a:rPr lang="en-ZA" dirty="0" smtClean="0"/>
              <a:t>Developing simple rules defining what information is sensitive</a:t>
            </a:r>
          </a:p>
        </p:txBody>
      </p:sp>
      <p:sp>
        <p:nvSpPr>
          <p:cNvPr id="3" name="Title 2"/>
          <p:cNvSpPr>
            <a:spLocks noGrp="1"/>
          </p:cNvSpPr>
          <p:nvPr>
            <p:ph type="title"/>
          </p:nvPr>
        </p:nvSpPr>
        <p:spPr/>
        <p:txBody>
          <a:bodyPr/>
          <a:lstStyle/>
          <a:p>
            <a:r>
              <a:rPr lang="en-ZA" dirty="0" smtClean="0"/>
              <a:t>Countermeasures</a:t>
            </a:r>
            <a:endParaRPr lang="en-ZA" dirty="0"/>
          </a:p>
        </p:txBody>
      </p:sp>
    </p:spTree>
    <p:extLst>
      <p:ext uri="{BB962C8B-B14F-4D97-AF65-F5344CB8AC3E}">
        <p14:creationId xmlns:p14="http://schemas.microsoft.com/office/powerpoint/2010/main" val="2666502083"/>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Developing a simple rule that says that whenever a requestor is asking for a restricted action (that is, an action that involves interaction with computer-related equipment where the consequences are not known), the requestor’s identity must be verified according to company policy</a:t>
            </a:r>
          </a:p>
          <a:p>
            <a:r>
              <a:rPr lang="en-ZA" dirty="0" smtClean="0"/>
              <a:t>Developing a data classification policy</a:t>
            </a:r>
          </a:p>
          <a:p>
            <a:pPr>
              <a:buNone/>
            </a:pPr>
            <a:endParaRPr lang="en-ZA" dirty="0" smtClean="0"/>
          </a:p>
          <a:p>
            <a:endParaRPr lang="en-ZA" dirty="0"/>
          </a:p>
        </p:txBody>
      </p:sp>
      <p:sp>
        <p:nvSpPr>
          <p:cNvPr id="3" name="Title 2"/>
          <p:cNvSpPr>
            <a:spLocks noGrp="1"/>
          </p:cNvSpPr>
          <p:nvPr>
            <p:ph type="title"/>
          </p:nvPr>
        </p:nvSpPr>
        <p:spPr/>
        <p:txBody>
          <a:bodyPr/>
          <a:lstStyle/>
          <a:p>
            <a:r>
              <a:rPr lang="en-ZA" dirty="0" smtClean="0"/>
              <a:t>Countermeasures (</a:t>
            </a:r>
            <a:r>
              <a:rPr lang="en-ZA" dirty="0" err="1" smtClean="0"/>
              <a:t>contd</a:t>
            </a:r>
            <a:r>
              <a:rPr lang="en-ZA" dirty="0" smtClean="0"/>
              <a:t>)</a:t>
            </a:r>
            <a:endParaRPr lang="en-ZA" dirty="0"/>
          </a:p>
        </p:txBody>
      </p:sp>
    </p:spTree>
    <p:extLst>
      <p:ext uri="{BB962C8B-B14F-4D97-AF65-F5344CB8AC3E}">
        <p14:creationId xmlns:p14="http://schemas.microsoft.com/office/powerpoint/2010/main" val="2555826023"/>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Testing employees on ways to resist social engineering attacks</a:t>
            </a:r>
          </a:p>
          <a:p>
            <a:r>
              <a:rPr lang="en-ZA" dirty="0" smtClean="0"/>
              <a:t>Testing your employee’s susceptibility to social engineering attacks by conducting a security assessment</a:t>
            </a:r>
          </a:p>
          <a:p>
            <a:endParaRPr lang="en-ZA" dirty="0"/>
          </a:p>
        </p:txBody>
      </p:sp>
      <p:sp>
        <p:nvSpPr>
          <p:cNvPr id="3" name="Title 2"/>
          <p:cNvSpPr>
            <a:spLocks noGrp="1"/>
          </p:cNvSpPr>
          <p:nvPr>
            <p:ph type="title"/>
          </p:nvPr>
        </p:nvSpPr>
        <p:spPr/>
        <p:txBody>
          <a:bodyPr>
            <a:normAutofit/>
          </a:bodyPr>
          <a:lstStyle/>
          <a:p>
            <a:r>
              <a:rPr lang="en-ZA" dirty="0" smtClean="0"/>
              <a:t>Countermeasures (</a:t>
            </a:r>
            <a:r>
              <a:rPr lang="en-ZA" dirty="0" err="1" smtClean="0"/>
              <a:t>contd</a:t>
            </a:r>
            <a:r>
              <a:rPr lang="en-ZA" dirty="0" smtClean="0"/>
              <a:t>)</a:t>
            </a:r>
            <a:endParaRPr lang="en-ZA" dirty="0"/>
          </a:p>
        </p:txBody>
      </p:sp>
    </p:spTree>
    <p:extLst>
      <p:ext uri="{BB962C8B-B14F-4D97-AF65-F5344CB8AC3E}">
        <p14:creationId xmlns:p14="http://schemas.microsoft.com/office/powerpoint/2010/main" val="2815837095"/>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Raise awareness that social engineers will almost certainly attack their company at some point, perhaps repeatedly</a:t>
            </a:r>
          </a:p>
          <a:p>
            <a:r>
              <a:rPr lang="en-ZA" dirty="0" smtClean="0"/>
              <a:t>Use role-playing to demonstrate personal vulnerability to social engineering techniques, and to train employees in methods to resist them</a:t>
            </a:r>
          </a:p>
          <a:p>
            <a:r>
              <a:rPr lang="en-ZA" dirty="0" smtClean="0"/>
              <a:t>Aim to establish a sense in the trainees that they will feel foolish if manipulated by a social engineering attack after the training</a:t>
            </a:r>
          </a:p>
          <a:p>
            <a:endParaRPr lang="en-ZA" dirty="0"/>
          </a:p>
        </p:txBody>
      </p:sp>
      <p:sp>
        <p:nvSpPr>
          <p:cNvPr id="3" name="Title 2"/>
          <p:cNvSpPr>
            <a:spLocks noGrp="1"/>
          </p:cNvSpPr>
          <p:nvPr>
            <p:ph type="title"/>
          </p:nvPr>
        </p:nvSpPr>
        <p:spPr/>
        <p:txBody>
          <a:bodyPr/>
          <a:lstStyle/>
          <a:p>
            <a:r>
              <a:rPr lang="en-ZA" dirty="0" smtClean="0"/>
              <a:t>Guidelines for Training</a:t>
            </a:r>
            <a:endParaRPr lang="en-ZA" dirty="0"/>
          </a:p>
        </p:txBody>
      </p:sp>
    </p:spTree>
    <p:extLst>
      <p:ext uri="{BB962C8B-B14F-4D97-AF65-F5344CB8AC3E}">
        <p14:creationId xmlns:p14="http://schemas.microsoft.com/office/powerpoint/2010/main" val="3199665645"/>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ZA" dirty="0" smtClean="0"/>
              <a:t>Develop procedures for employee actions when a social engineering attack is recognized or suspect</a:t>
            </a:r>
          </a:p>
          <a:p>
            <a:r>
              <a:rPr lang="en-ZA" dirty="0" smtClean="0"/>
              <a:t>Develop simple guidelines for employees, defining what information the company considers sensitive</a:t>
            </a:r>
          </a:p>
          <a:p>
            <a:r>
              <a:rPr lang="en-ZA" dirty="0" smtClean="0"/>
              <a:t>Modify organization politeness norms – It’s okay to say “NO”!</a:t>
            </a:r>
          </a:p>
          <a:p>
            <a:pPr>
              <a:buNone/>
            </a:pPr>
            <a:endParaRPr lang="en-ZA" dirty="0"/>
          </a:p>
        </p:txBody>
      </p:sp>
      <p:sp>
        <p:nvSpPr>
          <p:cNvPr id="3" name="Title 2"/>
          <p:cNvSpPr>
            <a:spLocks noGrp="1"/>
          </p:cNvSpPr>
          <p:nvPr>
            <p:ph type="title"/>
          </p:nvPr>
        </p:nvSpPr>
        <p:spPr/>
        <p:txBody>
          <a:bodyPr>
            <a:normAutofit fontScale="90000"/>
          </a:bodyPr>
          <a:lstStyle/>
          <a:p>
            <a:r>
              <a:rPr lang="en-ZA" dirty="0" smtClean="0"/>
              <a:t>Designing programs for countering social engineering</a:t>
            </a:r>
            <a:endParaRPr lang="en-ZA" dirty="0"/>
          </a:p>
        </p:txBody>
      </p:sp>
    </p:spTree>
    <p:extLst>
      <p:ext uri="{BB962C8B-B14F-4D97-AF65-F5344CB8AC3E}">
        <p14:creationId xmlns:p14="http://schemas.microsoft.com/office/powerpoint/2010/main" val="187896876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The night before the penetration test he heard about a special the casino offered on their fitness club</a:t>
            </a:r>
          </a:p>
          <a:p>
            <a:r>
              <a:rPr lang="en-ZA" dirty="0" smtClean="0"/>
              <a:t>He went to the club and spoke to a lady called Lenore</a:t>
            </a:r>
          </a:p>
          <a:p>
            <a:r>
              <a:rPr lang="en-ZA" dirty="0" smtClean="0"/>
              <a:t>Lenore was the financial auditor of the casino</a:t>
            </a:r>
          </a:p>
          <a:p>
            <a:r>
              <a:rPr lang="en-ZA" dirty="0" err="1" smtClean="0"/>
              <a:t>Whurley</a:t>
            </a:r>
            <a:r>
              <a:rPr lang="en-ZA" dirty="0" smtClean="0"/>
              <a:t> observed her non verbal cues and attempted to create a common ground for communication</a:t>
            </a:r>
          </a:p>
          <a:p>
            <a:r>
              <a:rPr lang="en-ZA" dirty="0" smtClean="0"/>
              <a:t>Lenore accepted to go for dinner with </a:t>
            </a:r>
            <a:r>
              <a:rPr lang="en-ZA" dirty="0" err="1" smtClean="0"/>
              <a:t>Whurley</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3611914069"/>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Developing procedures to verify identity and authorization</a:t>
            </a:r>
          </a:p>
          <a:p>
            <a:r>
              <a:rPr lang="en-ZA" dirty="0" smtClean="0"/>
              <a:t>Get top management to buy-in: Inform employees that they will NEVER be asked by management to circumvent any security protocol. And no employee will get into trouble for following security protocols, even if directed by a manager to violate them</a:t>
            </a:r>
          </a:p>
          <a:p>
            <a:endParaRPr lang="en-ZA" dirty="0"/>
          </a:p>
        </p:txBody>
      </p:sp>
      <p:sp>
        <p:nvSpPr>
          <p:cNvPr id="3" name="Title 2"/>
          <p:cNvSpPr>
            <a:spLocks noGrp="1"/>
          </p:cNvSpPr>
          <p:nvPr>
            <p:ph type="title"/>
          </p:nvPr>
        </p:nvSpPr>
        <p:spPr/>
        <p:txBody>
          <a:bodyPr>
            <a:normAutofit fontScale="90000"/>
          </a:bodyPr>
          <a:lstStyle/>
          <a:p>
            <a:r>
              <a:rPr lang="en-ZA" dirty="0" smtClean="0"/>
              <a:t>Designing programs for countering social engineering (</a:t>
            </a:r>
            <a:r>
              <a:rPr lang="en-ZA" dirty="0" err="1" smtClean="0"/>
              <a:t>contd</a:t>
            </a:r>
            <a:r>
              <a:rPr lang="en-ZA" dirty="0" smtClean="0"/>
              <a:t>)</a:t>
            </a:r>
            <a:endParaRPr lang="en-ZA" dirty="0"/>
          </a:p>
        </p:txBody>
      </p:sp>
    </p:spTree>
    <p:extLst>
      <p:ext uri="{BB962C8B-B14F-4D97-AF65-F5344CB8AC3E}">
        <p14:creationId xmlns:p14="http://schemas.microsoft.com/office/powerpoint/2010/main" val="1747148793"/>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Kevin D. </a:t>
            </a:r>
            <a:r>
              <a:rPr lang="en-ZA" dirty="0" err="1" smtClean="0"/>
              <a:t>Mitnick</a:t>
            </a:r>
            <a:r>
              <a:rPr lang="en-ZA" dirty="0" smtClean="0"/>
              <a:t>, William L. Simon, The art of Intrusion, John Wiley and Son, 2005</a:t>
            </a:r>
            <a:endParaRPr lang="en-ZA" dirty="0"/>
          </a:p>
        </p:txBody>
      </p:sp>
      <p:sp>
        <p:nvSpPr>
          <p:cNvPr id="3" name="Title 2"/>
          <p:cNvSpPr>
            <a:spLocks noGrp="1"/>
          </p:cNvSpPr>
          <p:nvPr>
            <p:ph type="title"/>
          </p:nvPr>
        </p:nvSpPr>
        <p:spPr/>
        <p:txBody>
          <a:bodyPr/>
          <a:lstStyle/>
          <a:p>
            <a:r>
              <a:rPr lang="en-ZA" dirty="0" smtClean="0"/>
              <a:t>References</a:t>
            </a:r>
            <a:endParaRPr lang="en-ZA" dirty="0"/>
          </a:p>
        </p:txBody>
      </p:sp>
    </p:spTree>
    <p:extLst>
      <p:ext uri="{BB962C8B-B14F-4D97-AF65-F5344CB8AC3E}">
        <p14:creationId xmlns:p14="http://schemas.microsoft.com/office/powerpoint/2010/main" val="370711298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During dinner with Lenore he told her that he was also interested in become a financial auditor</a:t>
            </a:r>
          </a:p>
          <a:p>
            <a:r>
              <a:rPr lang="en-ZA" dirty="0" smtClean="0"/>
              <a:t>Lenore provided information about her job and even provided details about what her job entails and who her employer is</a:t>
            </a:r>
          </a:p>
          <a:p>
            <a:r>
              <a:rPr lang="en-ZA" dirty="0" smtClean="0"/>
              <a:t>The next day </a:t>
            </a:r>
            <a:r>
              <a:rPr lang="en-ZA" dirty="0" err="1" smtClean="0"/>
              <a:t>Whurley</a:t>
            </a:r>
            <a:r>
              <a:rPr lang="en-ZA" dirty="0" smtClean="0"/>
              <a:t> attempted to access the casino and carried along a wireless gateway and an antenna</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254455259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Standing outside the casino </a:t>
            </a:r>
            <a:r>
              <a:rPr lang="en-ZA" dirty="0" err="1" smtClean="0"/>
              <a:t>Whurley</a:t>
            </a:r>
            <a:r>
              <a:rPr lang="en-ZA" dirty="0" smtClean="0"/>
              <a:t> noticed two security guards talking</a:t>
            </a:r>
          </a:p>
          <a:p>
            <a:r>
              <a:rPr lang="en-ZA" dirty="0" smtClean="0"/>
              <a:t>The conversation ended and </a:t>
            </a:r>
            <a:r>
              <a:rPr lang="en-ZA" dirty="0" err="1" smtClean="0"/>
              <a:t>Whurley</a:t>
            </a:r>
            <a:r>
              <a:rPr lang="en-ZA" dirty="0" smtClean="0"/>
              <a:t> started walking along the street</a:t>
            </a:r>
          </a:p>
          <a:p>
            <a:r>
              <a:rPr lang="en-ZA" dirty="0" smtClean="0"/>
              <a:t>He let the security guard pass him and only then asked attempt to start a conversation with the guard</a:t>
            </a:r>
          </a:p>
          <a:p>
            <a:r>
              <a:rPr lang="en-ZA" dirty="0" smtClean="0"/>
              <a:t>If you approach someone from behind, people are generally less defensive than if approached from the front</a:t>
            </a:r>
          </a:p>
          <a:p>
            <a:pPr>
              <a:buNone/>
            </a:pP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201454623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Whilst talking to the guard, </a:t>
            </a:r>
            <a:r>
              <a:rPr lang="en-ZA" dirty="0" err="1" smtClean="0"/>
              <a:t>Whurley</a:t>
            </a:r>
            <a:r>
              <a:rPr lang="en-ZA" dirty="0" smtClean="0"/>
              <a:t> noticed the guard had a name badge which said Charlie</a:t>
            </a:r>
          </a:p>
          <a:p>
            <a:r>
              <a:rPr lang="en-ZA" dirty="0" smtClean="0"/>
              <a:t>Also another guard called Charlie by his nickname Cheesy</a:t>
            </a:r>
          </a:p>
          <a:p>
            <a:r>
              <a:rPr lang="en-ZA" dirty="0" smtClean="0"/>
              <a:t>After this he went to the employee entrance of the casino which was guarded by another security guard</a:t>
            </a:r>
          </a:p>
          <a:p>
            <a:r>
              <a:rPr lang="en-ZA" dirty="0" smtClean="0"/>
              <a:t>He asked the guard at the entrance if he has seen Cheesy</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103836682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err="1" smtClean="0"/>
              <a:t>Whurley</a:t>
            </a:r>
            <a:r>
              <a:rPr lang="en-ZA" dirty="0" smtClean="0"/>
              <a:t> mentioned that Cheesy owes him $20 which </a:t>
            </a:r>
            <a:r>
              <a:rPr lang="en-ZA" dirty="0" err="1" smtClean="0"/>
              <a:t>Whurley</a:t>
            </a:r>
            <a:r>
              <a:rPr lang="en-ZA" dirty="0" smtClean="0"/>
              <a:t> needed for lunch now</a:t>
            </a:r>
          </a:p>
          <a:p>
            <a:r>
              <a:rPr lang="en-ZA" dirty="0" smtClean="0"/>
              <a:t>The guard asked why </a:t>
            </a:r>
            <a:r>
              <a:rPr lang="en-ZA" dirty="0" err="1" smtClean="0"/>
              <a:t>Whurley</a:t>
            </a:r>
            <a:r>
              <a:rPr lang="en-ZA" dirty="0" smtClean="0"/>
              <a:t> needed money for lunch (as employees get free lunch)</a:t>
            </a:r>
          </a:p>
          <a:p>
            <a:r>
              <a:rPr lang="en-ZA" dirty="0" err="1" smtClean="0"/>
              <a:t>Whurley</a:t>
            </a:r>
            <a:r>
              <a:rPr lang="en-ZA" dirty="0" smtClean="0"/>
              <a:t> said that he needed the cash to take out a lady friend</a:t>
            </a:r>
          </a:p>
          <a:p>
            <a:r>
              <a:rPr lang="en-ZA" dirty="0" smtClean="0"/>
              <a:t>The guard then mentioned that Cheesy is gone for the rest of the week and </a:t>
            </a:r>
            <a:r>
              <a:rPr lang="en-ZA" dirty="0" err="1" smtClean="0"/>
              <a:t>Whurley</a:t>
            </a:r>
            <a:r>
              <a:rPr lang="en-ZA" dirty="0" smtClean="0"/>
              <a:t> responded shockingly</a:t>
            </a:r>
          </a:p>
          <a:p>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188711703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This guard then felt compassion for </a:t>
            </a:r>
            <a:r>
              <a:rPr lang="en-ZA" dirty="0" err="1" smtClean="0"/>
              <a:t>Whurley</a:t>
            </a:r>
            <a:endParaRPr lang="en-ZA" dirty="0" smtClean="0"/>
          </a:p>
          <a:p>
            <a:r>
              <a:rPr lang="en-ZA" dirty="0" smtClean="0"/>
              <a:t>He gave </a:t>
            </a:r>
            <a:r>
              <a:rPr lang="en-ZA" dirty="0" err="1" smtClean="0"/>
              <a:t>Whurley</a:t>
            </a:r>
            <a:r>
              <a:rPr lang="en-ZA" dirty="0" smtClean="0"/>
              <a:t> $40, because he said that $20 is not enough to treat a lady</a:t>
            </a:r>
          </a:p>
          <a:p>
            <a:r>
              <a:rPr lang="en-ZA" dirty="0" smtClean="0"/>
              <a:t>He also attempted to give </a:t>
            </a:r>
            <a:r>
              <a:rPr lang="en-ZA" dirty="0" err="1" smtClean="0"/>
              <a:t>Whurley</a:t>
            </a:r>
            <a:r>
              <a:rPr lang="en-ZA" dirty="0" smtClean="0"/>
              <a:t> “fatherly” advice</a:t>
            </a:r>
          </a:p>
          <a:p>
            <a:r>
              <a:rPr lang="en-ZA" dirty="0" smtClean="0"/>
              <a:t>The guard then let </a:t>
            </a:r>
            <a:r>
              <a:rPr lang="en-ZA" dirty="0" err="1" smtClean="0"/>
              <a:t>Whurley</a:t>
            </a:r>
            <a:r>
              <a:rPr lang="en-ZA" dirty="0" smtClean="0"/>
              <a:t> in without ever asking for the name badge</a:t>
            </a:r>
          </a:p>
          <a:p>
            <a:r>
              <a:rPr lang="en-ZA" dirty="0" smtClean="0"/>
              <a:t>Just as </a:t>
            </a:r>
            <a:r>
              <a:rPr lang="en-ZA" dirty="0" err="1" smtClean="0"/>
              <a:t>Whurley</a:t>
            </a:r>
            <a:r>
              <a:rPr lang="en-ZA" dirty="0" smtClean="0"/>
              <a:t> walked in the guard yelled and asked for the badge, on which </a:t>
            </a:r>
            <a:r>
              <a:rPr lang="en-ZA" dirty="0" err="1" smtClean="0"/>
              <a:t>Whurley</a:t>
            </a:r>
            <a:r>
              <a:rPr lang="en-ZA" dirty="0" smtClean="0"/>
              <a:t> responded that it is in his bag.</a:t>
            </a:r>
          </a:p>
          <a:p>
            <a:r>
              <a:rPr lang="en-ZA" dirty="0" smtClean="0"/>
              <a:t>The guard just accepted this information as true</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256295162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Walking inside the building </a:t>
            </a:r>
            <a:r>
              <a:rPr lang="en-ZA" dirty="0" err="1" smtClean="0"/>
              <a:t>Whurley</a:t>
            </a:r>
            <a:r>
              <a:rPr lang="en-ZA" dirty="0" smtClean="0"/>
              <a:t> did not really know where to go</a:t>
            </a:r>
          </a:p>
          <a:p>
            <a:r>
              <a:rPr lang="en-ZA" dirty="0" smtClean="0"/>
              <a:t>He was wearing clothes which resemble a junior executive position</a:t>
            </a:r>
          </a:p>
          <a:p>
            <a:r>
              <a:rPr lang="en-ZA" dirty="0" smtClean="0"/>
              <a:t>Most of the other people in the building were wearing staffer clothes and thus didn't question him</a:t>
            </a:r>
          </a:p>
          <a:p>
            <a:r>
              <a:rPr lang="en-ZA" dirty="0" err="1" smtClean="0"/>
              <a:t>Whurley</a:t>
            </a:r>
            <a:r>
              <a:rPr lang="en-ZA" dirty="0" smtClean="0"/>
              <a:t> found a room which was a camera room. It contained many screens and </a:t>
            </a:r>
            <a:r>
              <a:rPr lang="en-ZA" dirty="0" err="1" smtClean="0"/>
              <a:t>vcr’s</a:t>
            </a:r>
            <a:endParaRPr lang="en-ZA" dirty="0"/>
          </a:p>
        </p:txBody>
      </p:sp>
      <p:sp>
        <p:nvSpPr>
          <p:cNvPr id="3" name="Title 2"/>
          <p:cNvSpPr>
            <a:spLocks noGrp="1"/>
          </p:cNvSpPr>
          <p:nvPr>
            <p:ph type="title"/>
          </p:nvPr>
        </p:nvSpPr>
        <p:spPr/>
        <p:txBody>
          <a:bodyPr/>
          <a:lstStyle/>
          <a:p>
            <a:r>
              <a:rPr lang="en-ZA" dirty="0" smtClean="0"/>
              <a:t>Case Study (</a:t>
            </a:r>
            <a:r>
              <a:rPr lang="en-ZA" dirty="0" err="1" smtClean="0"/>
              <a:t>contd</a:t>
            </a:r>
            <a:r>
              <a:rPr lang="en-ZA" dirty="0" smtClean="0"/>
              <a:t>)</a:t>
            </a:r>
            <a:endParaRPr lang="en-ZA" dirty="0"/>
          </a:p>
        </p:txBody>
      </p:sp>
    </p:spTree>
    <p:extLst>
      <p:ext uri="{BB962C8B-B14F-4D97-AF65-F5344CB8AC3E}">
        <p14:creationId xmlns:p14="http://schemas.microsoft.com/office/powerpoint/2010/main" val="1367248611"/>
      </p:ext>
    </p:extLst>
  </p:cSld>
  <p:clrMapOvr>
    <a:masterClrMapping/>
  </p:clrMapOvr>
  <p:transition>
    <p:fade/>
  </p:transition>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2115</Words>
  <Application>Microsoft Office PowerPoint</Application>
  <PresentationFormat>On-screen Show (4:3)</PresentationFormat>
  <Paragraphs>151</Paragraphs>
  <Slides>31</Slides>
  <Notes>0</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Office Theme</vt:lpstr>
      <vt:lpstr>Paper</vt:lpstr>
      <vt:lpstr>Social Engineering</vt:lpstr>
      <vt:lpstr>Case Study</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Case Study (contd)</vt:lpstr>
      <vt:lpstr>Countermeasures</vt:lpstr>
      <vt:lpstr>Countermeasures (contd)</vt:lpstr>
      <vt:lpstr>Countermeasures (contd)</vt:lpstr>
      <vt:lpstr>Guidelines for Training</vt:lpstr>
      <vt:lpstr>Designing programs for countering social engineering</vt:lpstr>
      <vt:lpstr>Designing programs for countering social engineering (contd)</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Engineering</dc:title>
  <dc:creator>HPieterse</dc:creator>
  <cp:lastModifiedBy>User @</cp:lastModifiedBy>
  <cp:revision>1</cp:revision>
  <dcterms:created xsi:type="dcterms:W3CDTF">2006-08-16T00:00:00Z</dcterms:created>
  <dcterms:modified xsi:type="dcterms:W3CDTF">2013-10-08T12:28:32Z</dcterms:modified>
</cp:coreProperties>
</file>